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24" r:id="rId4"/>
    <p:sldId id="325" r:id="rId5"/>
    <p:sldId id="320" r:id="rId6"/>
    <p:sldId id="331" r:id="rId7"/>
    <p:sldId id="330" r:id="rId8"/>
    <p:sldId id="332" r:id="rId9"/>
    <p:sldId id="327" r:id="rId10"/>
    <p:sldId id="328" r:id="rId11"/>
    <p:sldId id="347" r:id="rId12"/>
    <p:sldId id="354" r:id="rId13"/>
    <p:sldId id="357" r:id="rId14"/>
    <p:sldId id="319" r:id="rId15"/>
    <p:sldId id="367" r:id="rId16"/>
  </p:sldIdLst>
  <p:sldSz cx="9144000" cy="6858000" type="letter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9"/>
    <a:srgbClr val="003366"/>
    <a:srgbClr val="CC3300"/>
    <a:srgbClr val="FF0000"/>
    <a:srgbClr val="003300"/>
    <a:srgbClr val="000000"/>
    <a:srgbClr val="CC00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9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1626"/>
    </p:cViewPr>
  </p:sorterViewPr>
  <p:notesViewPr>
    <p:cSldViewPr>
      <p:cViewPr>
        <p:scale>
          <a:sx n="75" d="100"/>
          <a:sy n="75" d="100"/>
        </p:scale>
        <p:origin x="-3096" y="-168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1" rIns="93382" bIns="46691" numCol="1" anchor="t" anchorCtr="0" compatLnSpc="1">
            <a:prstTxWarp prst="textNoShape">
              <a:avLst/>
            </a:prstTxWarp>
          </a:bodyPr>
          <a:lstStyle>
            <a:lvl1pPr defTabSz="932447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1" rIns="93382" bIns="46691" numCol="1" anchor="t" anchorCtr="0" compatLnSpc="1">
            <a:prstTxWarp prst="textNoShape">
              <a:avLst/>
            </a:prstTxWarp>
          </a:bodyPr>
          <a:lstStyle>
            <a:lvl1pPr algn="r" defTabSz="932447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80059"/>
            <a:ext cx="3014393" cy="46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1" rIns="93382" bIns="46691" numCol="1" anchor="b" anchorCtr="0" compatLnSpc="1">
            <a:prstTxWarp prst="textNoShape">
              <a:avLst/>
            </a:prstTxWarp>
          </a:bodyPr>
          <a:lstStyle>
            <a:lvl1pPr defTabSz="932447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80059"/>
            <a:ext cx="3014393" cy="46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1" rIns="93382" bIns="46691" numCol="1" anchor="b" anchorCtr="0" compatLnSpc="1">
            <a:prstTxWarp prst="textNoShape">
              <a:avLst/>
            </a:prstTxWarp>
          </a:bodyPr>
          <a:lstStyle>
            <a:lvl1pPr algn="r" defTabSz="932447" eaLnBrk="0" hangingPunct="0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102589" y="8562294"/>
            <a:ext cx="804784" cy="52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3382" tIns="46691" rIns="93382" bIns="46691">
            <a:spAutoFit/>
          </a:bodyPr>
          <a:lstStyle>
            <a:lvl1pPr defTabSz="9382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82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82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82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8213"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b="1" dirty="0"/>
              <a:t>AFP</a:t>
            </a:r>
          </a:p>
          <a:p>
            <a:pPr algn="ctr" eaLnBrk="0" hangingPunct="0">
              <a:defRPr/>
            </a:pPr>
            <a:r>
              <a:rPr lang="en-US" sz="1400" b="1" dirty="0"/>
              <a:t>Page </a:t>
            </a:r>
            <a:fld id="{C158F5F6-8BD5-4521-80B9-4D1B9DA30218}" type="slidenum">
              <a:rPr lang="en-US" sz="1400" b="1"/>
              <a:pPr algn="ctr" eaLnBrk="0" hangingPunct="0">
                <a:defRPr/>
              </a:pPr>
              <a:t>‹#›</a:t>
            </a:fld>
            <a:endParaRPr lang="en-US" sz="1400" b="1" dirty="0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54342" y="615425"/>
            <a:ext cx="656583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654" tIns="45827" rIns="91654" bIns="45827"/>
          <a:lstStyle/>
          <a:p>
            <a:pPr eaLnBrk="0" hangingPunct="0">
              <a:defRPr/>
            </a:pPr>
            <a:endParaRPr lang="en-US" dirty="0">
              <a:ea typeface="+mn-ea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477419" y="615425"/>
            <a:ext cx="0" cy="77795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654" tIns="45827" rIns="91654" bIns="45827"/>
          <a:lstStyle/>
          <a:p>
            <a:pPr eaLnBrk="0" hangingPunct="0"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2044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139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809" tIns="45405" rIns="90809" bIns="45405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25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764" tIns="46382" rIns="92764" bIns="46382"/>
          <a:lstStyle/>
          <a:p>
            <a:pPr defTabSz="923856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pPr eaLnBrk="0" hangingPunct="0"/>
            <a:fld id="{D30FB5D8-E2A8-4E4D-A752-FD2561DD9EF4}" type="slidenum">
              <a:rPr lang="en-US"/>
              <a:pPr eaLnBrk="0" hangingPunct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3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764" tIns="46382" rIns="92764" bIns="46382"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pPr eaLnBrk="0" hangingPunct="0"/>
            <a:fld id="{556BF3AE-6CC6-4379-A709-3485554E4BDA}" type="slidenum">
              <a:rPr lang="en-US"/>
              <a:pPr eaLnBrk="0" hangingPunct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3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633" tIns="45818" rIns="91633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5677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540" y="4390030"/>
            <a:ext cx="556576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8" tIns="45924" rIns="91848" bIns="45924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95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751" tIns="46375" rIns="92751" bIns="46375"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18" tIns="43760" rIns="87518" bIns="43760"/>
          <a:lstStyle/>
          <a:p>
            <a:pPr eaLnBrk="0" hangingPunct="0"/>
            <a:fld id="{0C5406DF-9C24-4732-8F1D-C29A6DE19EB1}" type="slidenum">
              <a:rPr lang="en-US"/>
              <a:pPr eaLnBrk="0" hangingPunct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8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751" tIns="46375" rIns="92751" bIns="46375"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18" tIns="43760" rIns="87518" bIns="43760"/>
          <a:lstStyle/>
          <a:p>
            <a:pPr eaLnBrk="0" hangingPunct="0"/>
            <a:fld id="{4F79E257-2D38-4053-9052-6DB5EE1EA89F}" type="slidenum">
              <a:rPr lang="en-US"/>
              <a:pPr eaLnBrk="0" hangingPunct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751" tIns="46375" rIns="92751" bIns="46375"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18" tIns="43760" rIns="87518" bIns="43760"/>
          <a:lstStyle/>
          <a:p>
            <a:pPr eaLnBrk="0" hangingPunct="0"/>
            <a:fld id="{F8A475DF-E123-4F42-BE8B-8402730E8721}" type="slidenum">
              <a:rPr lang="en-US"/>
              <a:pPr eaLnBrk="0" hangingPunct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1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1575" y="695325"/>
            <a:ext cx="4611688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540" y="4390030"/>
            <a:ext cx="5565760" cy="41564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508" tIns="46255" rIns="92508" bIns="46255"/>
          <a:lstStyle/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18" tIns="43760" rIns="87518" bIns="43760"/>
          <a:lstStyle/>
          <a:p>
            <a:pPr eaLnBrk="0" hangingPunct="0"/>
            <a:fld id="{85163229-B46A-434F-9A5A-DB5214D8B5E6}" type="slidenum">
              <a:rPr lang="en-US"/>
              <a:pPr eaLnBrk="0" hangingPunct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pPr eaLnBrk="0" hangingPunct="0"/>
            <a:fld id="{A8C1B537-3ACA-43C6-95EA-010B91A46132}" type="slidenum">
              <a:rPr lang="en-US"/>
              <a:pPr eaLnBrk="0" hangingPunct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69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pPr eaLnBrk="0" hangingPunct="0"/>
            <a:fld id="{F6BB4A55-299A-45B9-8E40-B7E2540EC7F1}" type="slidenum">
              <a:rPr lang="en-US"/>
              <a:pPr eaLnBrk="0" hangingPunct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8400" y="692150"/>
            <a:ext cx="4618038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r>
              <a:rPr lang="en-US" dirty="0" smtClean="0">
                <a:ea typeface="ＭＳ Ｐゴシック" pitchFamily="34" charset="-128"/>
              </a:rPr>
              <a:t>APQC non-profit, since 1977,  FPA  skills set sought by CFOs 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8481"/>
            <a:ext cx="3014393" cy="4607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31" tIns="43766" rIns="87531" bIns="43766"/>
          <a:lstStyle/>
          <a:p>
            <a:pPr eaLnBrk="0" hangingPunct="0"/>
            <a:fld id="{736B39A3-B201-4549-BAAD-7660285C86CA}" type="slidenum">
              <a:rPr lang="en-US"/>
              <a:pPr eaLnBrk="0" hangingPunct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84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6114" y="4390030"/>
            <a:ext cx="5562610" cy="41580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809" tIns="45405" rIns="90809" bIns="45405"/>
          <a:lstStyle/>
          <a:p>
            <a:r>
              <a:rPr lang="en-US" dirty="0" smtClean="0">
                <a:ea typeface="ＭＳ Ｐゴシック" pitchFamily="34" charset="-128"/>
              </a:rPr>
              <a:t>Created by consensus of the </a:t>
            </a:r>
            <a:r>
              <a:rPr lang="en-US" dirty="0" smtClean="0">
                <a:ea typeface="ＭＳ Ｐゴシック" pitchFamily="34" charset="-128"/>
              </a:rPr>
              <a:t>Job Task Analysis </a:t>
            </a:r>
            <a:r>
              <a:rPr lang="en-US" dirty="0" smtClean="0">
                <a:ea typeface="ＭＳ Ｐゴシック" pitchFamily="34" charset="-128"/>
              </a:rPr>
              <a:t>committee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38871" y="8776902"/>
            <a:ext cx="3014393" cy="46235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809" tIns="45405" rIns="90809" bIns="45405"/>
          <a:lstStyle/>
          <a:p>
            <a:pPr eaLnBrk="0" hangingPunct="0"/>
            <a:fld id="{E471153B-28B5-4707-85A3-7EA70029AB18}" type="slidenum">
              <a:rPr lang="en-US"/>
              <a:pPr eaLnBrk="0" hangingPunct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92125" y="3124200"/>
            <a:ext cx="822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ea typeface="+mn-ea"/>
            </a:endParaRPr>
          </a:p>
        </p:txBody>
      </p:sp>
      <p:pic>
        <p:nvPicPr>
          <p:cNvPr id="5" name="Picture 5" descr="FPA-14_PowerPoint_Templat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2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8585" y="3276600"/>
            <a:ext cx="8364415" cy="2667000"/>
          </a:xfrm>
        </p:spPr>
        <p:txBody>
          <a:bodyPr/>
          <a:lstStyle>
            <a:lvl1pPr marL="0" indent="0">
              <a:buFontTx/>
              <a:buNone/>
              <a:defRPr sz="2100" b="0">
                <a:solidFill>
                  <a:srgbClr val="003E6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382000" cy="1219200"/>
          </a:xfrm>
        </p:spPr>
        <p:txBody>
          <a:bodyPr/>
          <a:lstStyle>
            <a:lvl1pPr>
              <a:defRPr sz="4000" b="1" i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579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4EF9693D-D9C4-47A5-A02C-A75ADADB2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31523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53F1200-438D-4A75-AF57-030B6FF70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6EA7109A-F91C-4437-81D7-EC794DFDE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3B4406F-65DF-4548-A71F-02DEAB8EF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44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0"/>
            <a:ext cx="4044462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3F2B6B3-6505-4544-B107-DB9B877F6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604CECA7-0443-4360-8FF5-79AEA9C46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D6668EC-3CC6-4395-8BB2-C9B18F6B5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79D3B3D-2E0C-4A95-803C-B6A7B3AEC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B32260A8-28BE-49A8-AAB1-EE3DFFF8F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5341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8FD33EEB-62CC-47DE-9FA8-E6601485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FPA-13_PowerPoint_Template_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</p:sldLayoutIdLst>
  <p:hf hdr="0" ft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6871F"/>
        </a:buClr>
        <a:buChar char="•"/>
        <a:defRPr sz="3000" b="1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6871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6871F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PAcert@AFPonline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saul@AFPonline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barch@AFPonline.org" TargetMode="External"/><Relationship Id="rId5" Type="http://schemas.openxmlformats.org/officeDocument/2006/relationships/hyperlink" Target="mailto:dberzell@AFPonline.org" TargetMode="External"/><Relationship Id="rId4" Type="http://schemas.openxmlformats.org/officeDocument/2006/relationships/hyperlink" Target="mailto:mladd@AFPonlin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98463" y="3276600"/>
            <a:ext cx="8135937" cy="2743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382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The Certified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Corporate FP&amp;A Professional</a:t>
            </a:r>
            <a:r>
              <a:rPr lang="en-US" sz="2800" baseline="30000" dirty="0" smtClean="0"/>
              <a:t>®</a:t>
            </a:r>
            <a:r>
              <a:rPr lang="en-US" sz="3600" dirty="0" smtClean="0"/>
              <a:t> Credential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the Certified </a:t>
            </a:r>
            <a:r>
              <a:rPr lang="en-US" dirty="0" smtClean="0">
                <a:solidFill>
                  <a:schemeClr val="accent4"/>
                </a:solidFill>
              </a:rPr>
              <a:t>Corporate FP&amp;A Professional</a:t>
            </a:r>
            <a:r>
              <a:rPr lang="en-US" sz="2800" baseline="30000" dirty="0" smtClean="0"/>
              <a:t>®</a:t>
            </a:r>
            <a:r>
              <a:rPr lang="en-US" dirty="0" smtClean="0"/>
              <a:t> Credential?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Autofit/>
          </a:bodyPr>
          <a:lstStyle/>
          <a:p>
            <a:pPr eaLnBrk="1" hangingPunct="1">
              <a:buClr>
                <a:schemeClr val="accent4"/>
              </a:buClr>
              <a:defRPr/>
            </a:pPr>
            <a:r>
              <a:rPr lang="en-US" sz="2400" i="1" dirty="0" smtClean="0"/>
              <a:t>Gather qualitative and quantitative information </a:t>
            </a:r>
            <a:r>
              <a:rPr lang="en-US" sz="2400" b="0" i="1" dirty="0" smtClean="0"/>
              <a:t>on factors affecting the financial performance of the organization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400" i="1" dirty="0" smtClean="0"/>
              <a:t>Validate and assess quality/consistency of data</a:t>
            </a:r>
            <a:r>
              <a:rPr lang="en-US" sz="2400" b="0" i="1" dirty="0" smtClean="0"/>
              <a:t>, analyze data and relevant facts 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Understand financial concepts </a:t>
            </a:r>
            <a:r>
              <a:rPr lang="en-US" sz="2400" i="1" dirty="0" smtClean="0"/>
              <a:t>and identify key business drivers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Use advanced spreadsheet functions </a:t>
            </a:r>
            <a:r>
              <a:rPr lang="en-US" sz="2400" i="1" dirty="0" smtClean="0"/>
              <a:t>(i.e., cross tabulations, matrix tables, macros, etc.)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Assess and adapt processes </a:t>
            </a:r>
            <a:r>
              <a:rPr lang="en-US" sz="2400" i="1" dirty="0" smtClean="0"/>
              <a:t>to changes in the business environment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Understand database structures </a:t>
            </a:r>
            <a:r>
              <a:rPr lang="en-US" sz="2400" i="1" dirty="0" smtClean="0"/>
              <a:t>and functions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endParaRPr lang="en-US" sz="240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sz="2400" b="0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29075" y="6388100"/>
            <a:ext cx="1066800" cy="3651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8115A64F-1FA7-4751-AAA8-1BB7278CA779}" type="slidenum">
              <a:rPr lang="en-US" sz="1200">
                <a:latin typeface="Arial" pitchFamily="34" charset="0"/>
                <a:ea typeface="+mn-ea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F38B48F-E072-4FF7-9B4F-B78A2F1A0252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10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About the FP&amp;A</a:t>
            </a:r>
            <a:r>
              <a:rPr lang="en-US" baseline="30000" smtClean="0">
                <a:latin typeface="Arial" charset="0"/>
                <a:ea typeface="ＭＳ Ｐゴシック" pitchFamily="34" charset="-128"/>
                <a:cs typeface="Tahoma" pitchFamily="34" charset="0"/>
              </a:rPr>
              <a:t>™</a:t>
            </a:r>
            <a:r>
              <a:rPr lang="en-US" smtClean="0">
                <a:latin typeface="Arial" charset="0"/>
                <a:ea typeface="ＭＳ Ｐゴシック" pitchFamily="34" charset="-128"/>
                <a:cs typeface="Tahoma" pitchFamily="34" charset="0"/>
              </a:rPr>
              <a:t> Credential</a:t>
            </a:r>
            <a:endParaRPr 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216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4"/>
              </a:buClr>
              <a:buFontTx/>
              <a:buNone/>
              <a:defRPr/>
            </a:pPr>
            <a:r>
              <a:rPr lang="en-US" sz="3200" dirty="0" smtClean="0">
                <a:solidFill>
                  <a:schemeClr val="accent4"/>
                </a:solidFill>
                <a:ea typeface="ＭＳ Ｐゴシック" pitchFamily="34" charset="-128"/>
              </a:rPr>
              <a:t>Credential Requirements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1800" dirty="0" smtClean="0">
                <a:solidFill>
                  <a:schemeClr val="accent4"/>
                </a:solidFill>
                <a:ea typeface="ＭＳ Ｐゴシック" pitchFamily="34" charset="-128"/>
              </a:rPr>
              <a:t>E</a:t>
            </a:r>
            <a:r>
              <a:rPr lang="en-US" sz="1800" dirty="0" smtClean="0">
                <a:ea typeface="ＭＳ Ｐゴシック" pitchFamily="34" charset="-128"/>
              </a:rPr>
              <a:t>xam, </a:t>
            </a:r>
            <a:r>
              <a:rPr lang="en-US" sz="1800" dirty="0" smtClean="0">
                <a:solidFill>
                  <a:schemeClr val="accent4"/>
                </a:solidFill>
                <a:ea typeface="ＭＳ Ｐゴシック" pitchFamily="34" charset="-128"/>
              </a:rPr>
              <a:t>E</a:t>
            </a:r>
            <a:r>
              <a:rPr lang="en-US" sz="1800" dirty="0" smtClean="0">
                <a:ea typeface="ＭＳ Ｐゴシック" pitchFamily="34" charset="-128"/>
              </a:rPr>
              <a:t>ducation and </a:t>
            </a:r>
            <a:r>
              <a:rPr lang="en-US" sz="1800" dirty="0" smtClean="0">
                <a:solidFill>
                  <a:schemeClr val="accent4"/>
                </a:solidFill>
                <a:ea typeface="ＭＳ Ｐゴシック" pitchFamily="34" charset="-128"/>
              </a:rPr>
              <a:t>E</a:t>
            </a:r>
            <a:r>
              <a:rPr lang="en-US" sz="1800" dirty="0" smtClean="0">
                <a:ea typeface="ＭＳ Ｐゴシック" pitchFamily="34" charset="-128"/>
              </a:rPr>
              <a:t>xperience </a:t>
            </a:r>
          </a:p>
          <a:p>
            <a:pPr lvl="1" eaLnBrk="1" hangingPunct="1">
              <a:defRPr/>
            </a:pPr>
            <a:r>
              <a:rPr lang="en-US" sz="1800" dirty="0" smtClean="0">
                <a:ea typeface="ＭＳ Ｐゴシック" pitchFamily="34" charset="-128"/>
              </a:rPr>
              <a:t>Candidates may enroll in the FP&amp;A program and begin taking the exams before the education and experience requirements have been fully satisfied, but will not be awarded the credential until all requirements have been met.</a:t>
            </a:r>
          </a:p>
          <a:p>
            <a:pPr lvl="1" eaLnBrk="1" hangingPunct="1">
              <a:defRPr/>
            </a:pPr>
            <a:r>
              <a:rPr lang="en-US" sz="1800" b="1" dirty="0" smtClean="0">
                <a:ea typeface="ＭＳ Ｐゴシック" pitchFamily="34" charset="-128"/>
              </a:rPr>
              <a:t>Five years </a:t>
            </a:r>
            <a:r>
              <a:rPr lang="en-US" sz="1800" dirty="0" smtClean="0">
                <a:ea typeface="ＭＳ Ｐゴシック" pitchFamily="34" charset="-128"/>
              </a:rPr>
              <a:t>from date of enrollment to accomplish all 3 requirements.</a:t>
            </a:r>
          </a:p>
          <a:p>
            <a:pPr lvl="1" eaLnBrk="1" hangingPunct="1">
              <a:buFontTx/>
              <a:buNone/>
              <a:defRPr/>
            </a:pPr>
            <a:endParaRPr lang="en-US" sz="1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r>
              <a:rPr lang="en-US" sz="1800" dirty="0" smtClean="0">
                <a:ea typeface="ＭＳ Ｐゴシック" pitchFamily="34" charset="-128"/>
              </a:rPr>
              <a:t>Renewal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ea typeface="ＭＳ Ｐゴシック" pitchFamily="34" charset="-128"/>
              </a:rPr>
              <a:t>45 Hours of continuing education credits every three years.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a typeface="ＭＳ Ｐゴシック" pitchFamily="34" charset="-128"/>
              </a:rPr>
              <a:t>Eligibility Review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ea typeface="ＭＳ Ｐゴシック" pitchFamily="34" charset="-128"/>
              </a:rPr>
              <a:t>Please contact the Certification department in order to have your education and work experience reviewed: </a:t>
            </a:r>
            <a:r>
              <a:rPr lang="en-US" sz="1800" dirty="0" smtClean="0">
                <a:ea typeface="ＭＳ Ｐゴシック" pitchFamily="34" charset="-128"/>
                <a:hlinkClick r:id="rId3"/>
              </a:rPr>
              <a:t>FPAcert@AFPonline.org</a:t>
            </a:r>
            <a:r>
              <a:rPr lang="en-US" sz="1800" dirty="0" smtClean="0">
                <a:ea typeface="ＭＳ Ｐゴシック" pitchFamily="34" charset="-128"/>
              </a:rPr>
              <a:t> </a:t>
            </a:r>
          </a:p>
          <a:p>
            <a:pPr marL="1257300" lvl="2" indent="-457200" eaLnBrk="1" hangingPunct="1">
              <a:buClr>
                <a:schemeClr val="accent4"/>
              </a:buClr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marL="857250" lvl="1" indent="-457200" eaLnBrk="1" hangingPunct="1">
              <a:buFont typeface="Arial" charset="0"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buClr>
                <a:schemeClr val="accent4"/>
              </a:buClr>
              <a:buFontTx/>
              <a:buNone/>
              <a:defRPr/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B0F5955-F6BB-4FC9-A186-7F3E48A080A9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About the FP&amp;A</a:t>
            </a:r>
            <a:r>
              <a:rPr lang="en-US" baseline="30000" smtClean="0">
                <a:latin typeface="Arial" charset="0"/>
                <a:ea typeface="ＭＳ Ｐゴシック" pitchFamily="34" charset="-128"/>
                <a:cs typeface="Tahoma" pitchFamily="34" charset="0"/>
              </a:rPr>
              <a:t>™</a:t>
            </a:r>
            <a:r>
              <a:rPr lang="en-US" smtClean="0">
                <a:latin typeface="Arial" charset="0"/>
                <a:ea typeface="ＭＳ Ｐゴシック" pitchFamily="34" charset="-128"/>
                <a:cs typeface="Tahoma" pitchFamily="34" charset="0"/>
              </a:rPr>
              <a:t> Credential</a:t>
            </a:r>
            <a:endParaRPr 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Clr>
                <a:schemeClr val="accent4"/>
              </a:buClr>
              <a:defRPr/>
            </a:pPr>
            <a:r>
              <a:rPr lang="en-US" sz="2400" b="0" dirty="0" smtClean="0"/>
              <a:t>Two part examination. </a:t>
            </a:r>
          </a:p>
          <a:p>
            <a:pPr eaLnBrk="1" hangingPunct="1">
              <a:buClr>
                <a:schemeClr val="accent4"/>
              </a:buClr>
              <a:defRPr/>
            </a:pPr>
            <a:endParaRPr lang="en-US" sz="2400" b="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sz="2400" b="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sz="2400" b="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sz="2200" b="0" dirty="0" smtClean="0"/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Multiple choice or task-based simulations (spreadsheet-based questions). 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Computer-based.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Differing degrees of difficulty.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No penalty for incorrect answers.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Scored and unscored questions.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Standardized test with multiple versions randomly administered</a:t>
            </a:r>
            <a:r>
              <a:rPr lang="en-US" sz="2200" dirty="0" smtClean="0"/>
              <a:t>.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200" b="0" dirty="0" smtClean="0"/>
              <a:t>Delivered annually, two 60-day windows: Feb/Mar and Aug/Sep</a:t>
            </a:r>
            <a:endParaRPr lang="en-US" sz="220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027238"/>
          <a:ext cx="7315200" cy="1097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38120"/>
                <a:gridCol w="2838680"/>
                <a:gridCol w="2438400"/>
              </a:tblGrid>
              <a:tr h="31027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Part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Number of Questions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Testing Time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1027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Part 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110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MCQ + 15 TBS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3 hours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  <a:tr h="3379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Part II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90MCQ +  35 TBS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4 hours, 30 minutes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marL="84406" marR="84406"/>
                </a:tc>
              </a:tr>
            </a:tbl>
          </a:graphicData>
        </a:graphic>
      </p:graphicFrame>
      <p:sp>
        <p:nvSpPr>
          <p:cNvPr id="45078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D799895-8637-495C-81A9-74AC9000F28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12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FP&amp;A</a:t>
            </a:r>
            <a:r>
              <a:rPr lang="en-US" sz="2400" baseline="30000" dirty="0" smtClean="0">
                <a:cs typeface="Tahoma" pitchFamily="34" charset="0"/>
              </a:rPr>
              <a:t> </a:t>
            </a:r>
            <a:r>
              <a:rPr lang="en-US" dirty="0" smtClean="0">
                <a:latin typeface="+mn-lt"/>
              </a:rPr>
              <a:t>Testing Windows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2700" dirty="0" smtClean="0"/>
              <a:t>Exam is offered in two-month testing windows twice annually around the world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endParaRPr lang="en-US" sz="2100" b="0" u="sng" dirty="0" smtClean="0"/>
          </a:p>
          <a:p>
            <a:pPr eaLnBrk="1" hangingPunct="1">
              <a:buClr>
                <a:schemeClr val="accent4"/>
              </a:buClr>
              <a:buFontTx/>
              <a:buNone/>
              <a:defRPr/>
            </a:pPr>
            <a:r>
              <a:rPr lang="en-US" sz="1800" u="sng" dirty="0" smtClean="0">
                <a:solidFill>
                  <a:schemeClr val="accent4"/>
                </a:solidFill>
              </a:rPr>
              <a:t>Window</a:t>
            </a:r>
            <a:r>
              <a:rPr lang="en-US" sz="1800" dirty="0" smtClean="0">
                <a:solidFill>
                  <a:schemeClr val="accent4"/>
                </a:solidFill>
              </a:rPr>
              <a:t>       </a:t>
            </a:r>
            <a:r>
              <a:rPr lang="en-US" sz="1800" u="sng" dirty="0" smtClean="0">
                <a:solidFill>
                  <a:schemeClr val="accent4"/>
                </a:solidFill>
              </a:rPr>
              <a:t>Testing Dates</a:t>
            </a:r>
            <a:r>
              <a:rPr lang="en-US" sz="1800" dirty="0" smtClean="0">
                <a:solidFill>
                  <a:schemeClr val="accent4"/>
                </a:solidFill>
              </a:rPr>
              <a:t>     </a:t>
            </a:r>
            <a:r>
              <a:rPr lang="en-US" sz="1800" u="sng" dirty="0" smtClean="0">
                <a:solidFill>
                  <a:schemeClr val="accent4"/>
                </a:solidFill>
              </a:rPr>
              <a:t>Early </a:t>
            </a:r>
            <a:r>
              <a:rPr lang="en-US" sz="1800" u="sng" dirty="0" err="1" smtClean="0">
                <a:solidFill>
                  <a:schemeClr val="accent4"/>
                </a:solidFill>
              </a:rPr>
              <a:t>Reg</a:t>
            </a:r>
            <a:r>
              <a:rPr lang="en-US" sz="1800" u="sng" dirty="0" smtClean="0">
                <a:solidFill>
                  <a:schemeClr val="accent4"/>
                </a:solidFill>
              </a:rPr>
              <a:t> Deadline</a:t>
            </a:r>
            <a:r>
              <a:rPr lang="en-US" sz="1800" dirty="0" smtClean="0">
                <a:solidFill>
                  <a:schemeClr val="accent4"/>
                </a:solidFill>
              </a:rPr>
              <a:t>       </a:t>
            </a:r>
            <a:r>
              <a:rPr lang="en-US" sz="1800" u="sng" dirty="0" smtClean="0">
                <a:solidFill>
                  <a:schemeClr val="accent4"/>
                </a:solidFill>
              </a:rPr>
              <a:t>Final </a:t>
            </a:r>
            <a:r>
              <a:rPr lang="en-US" sz="1800" u="sng" dirty="0" err="1" smtClean="0">
                <a:solidFill>
                  <a:schemeClr val="accent4"/>
                </a:solidFill>
              </a:rPr>
              <a:t>Reg</a:t>
            </a:r>
            <a:r>
              <a:rPr lang="en-US" sz="1800" u="sng" dirty="0" smtClean="0">
                <a:solidFill>
                  <a:schemeClr val="accent4"/>
                </a:solidFill>
              </a:rPr>
              <a:t> Deadline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2000" dirty="0" smtClean="0"/>
              <a:t>2017A</a:t>
            </a:r>
            <a:r>
              <a:rPr lang="en-US" sz="2000" dirty="0"/>
              <a:t>	      Feb/Mar </a:t>
            </a:r>
            <a:r>
              <a:rPr lang="en-US" sz="2000" dirty="0" smtClean="0"/>
              <a:t>2017        Nov 18, 2016</a:t>
            </a:r>
            <a:r>
              <a:rPr lang="en-US" sz="2000" dirty="0" smtClean="0">
                <a:solidFill>
                  <a:srgbClr val="FF0000"/>
                </a:solidFill>
              </a:rPr>
              <a:t>             </a:t>
            </a:r>
            <a:r>
              <a:rPr lang="en-US" sz="2000" dirty="0"/>
              <a:t>Dec </a:t>
            </a:r>
            <a:r>
              <a:rPr lang="en-US" sz="2000" dirty="0" smtClean="0"/>
              <a:t>16, 2016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2000" dirty="0" smtClean="0"/>
              <a:t>2017B        </a:t>
            </a:r>
            <a:r>
              <a:rPr lang="en-US" sz="2000" dirty="0"/>
              <a:t>Aug/Sep </a:t>
            </a:r>
            <a:r>
              <a:rPr lang="en-US" sz="2000" dirty="0" smtClean="0"/>
              <a:t>2017        </a:t>
            </a:r>
            <a:r>
              <a:rPr lang="en-US" sz="2000" dirty="0"/>
              <a:t>May </a:t>
            </a:r>
            <a:r>
              <a:rPr lang="en-US" sz="2000" dirty="0" smtClean="0"/>
              <a:t>19</a:t>
            </a:r>
            <a:r>
              <a:rPr lang="en-US" sz="2000" dirty="0"/>
              <a:t>, </a:t>
            </a:r>
            <a:r>
              <a:rPr lang="en-US" sz="2000" dirty="0" smtClean="0"/>
              <a:t>2017             </a:t>
            </a:r>
            <a:r>
              <a:rPr lang="en-US" sz="2000" dirty="0"/>
              <a:t>Jun </a:t>
            </a:r>
            <a:r>
              <a:rPr lang="en-US" sz="2000" dirty="0" smtClean="0"/>
              <a:t>17, 2017</a:t>
            </a:r>
            <a:endParaRPr lang="en-US" sz="2000" dirty="0"/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1800" dirty="0"/>
              <a:t>	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2100" dirty="0" smtClean="0"/>
              <a:t>                                     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r>
              <a:rPr lang="en-US" sz="2100" b="0" dirty="0" smtClean="0"/>
              <a:t>				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D0ADF38-3002-408E-AB2B-C4945F8C1D8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13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Why the Certified </a:t>
            </a:r>
            <a:r>
              <a:rPr lang="en-US" dirty="0" smtClean="0">
                <a:solidFill>
                  <a:schemeClr val="accent4"/>
                </a:solidFill>
              </a:rPr>
              <a:t>Corporate FP&amp;A Professional</a:t>
            </a:r>
            <a:r>
              <a:rPr lang="en-US" sz="2800" baseline="30000" dirty="0" smtClean="0"/>
              <a:t>®</a:t>
            </a:r>
            <a:r>
              <a:rPr lang="en-US" dirty="0" smtClean="0"/>
              <a:t> Credential?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b="0" smtClean="0">
                <a:ea typeface="ＭＳ Ｐゴシック" pitchFamily="34" charset="-128"/>
              </a:rPr>
              <a:t>Sets the standards of practice in corporate FP&amp;A </a:t>
            </a:r>
            <a:r>
              <a:rPr lang="en-US" sz="2400" smtClean="0">
                <a:ea typeface="ＭＳ Ｐゴシック" pitchFamily="34" charset="-128"/>
              </a:rPr>
              <a:t>and is a symbol of excellence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It signifies that an individual has</a:t>
            </a:r>
            <a:r>
              <a:rPr lang="en-US" sz="2800" smtClean="0">
                <a:ea typeface="ＭＳ Ｐゴシック" pitchFamily="34" charset="-128"/>
              </a:rPr>
              <a:t>:</a:t>
            </a:r>
          </a:p>
          <a:p>
            <a:pPr lvl="1" eaLnBrk="1" hangingPunct="1"/>
            <a:r>
              <a:rPr lang="en-US" sz="2100" b="1" smtClean="0">
                <a:solidFill>
                  <a:srgbClr val="003366"/>
                </a:solidFill>
                <a:ea typeface="ＭＳ Ｐゴシック" pitchFamily="34" charset="-128"/>
              </a:rPr>
              <a:t>Demonstrated </a:t>
            </a:r>
            <a:r>
              <a:rPr lang="en-US" sz="2100" smtClean="0">
                <a:solidFill>
                  <a:srgbClr val="003366"/>
                </a:solidFill>
                <a:ea typeface="ＭＳ Ｐゴシック" pitchFamily="34" charset="-128"/>
              </a:rPr>
              <a:t>the knowledge and skills required to perform competently in today's complex FP&amp;A environment.</a:t>
            </a:r>
          </a:p>
          <a:p>
            <a:pPr lvl="1" eaLnBrk="1" hangingPunct="1"/>
            <a:r>
              <a:rPr lang="en-US" sz="2100" b="1" smtClean="0">
                <a:solidFill>
                  <a:srgbClr val="003366"/>
                </a:solidFill>
                <a:ea typeface="ＭＳ Ｐゴシック" pitchFamily="34" charset="-128"/>
              </a:rPr>
              <a:t>Met</a:t>
            </a:r>
            <a:r>
              <a:rPr lang="en-US" sz="2100" smtClean="0">
                <a:solidFill>
                  <a:srgbClr val="003366"/>
                </a:solidFill>
                <a:ea typeface="ＭＳ Ｐゴシック" pitchFamily="34" charset="-128"/>
              </a:rPr>
              <a:t> the education and experience requirements and passed a rigorous 2-part examination.</a:t>
            </a:r>
          </a:p>
          <a:p>
            <a:pPr lvl="1" eaLnBrk="1" hangingPunct="1"/>
            <a:r>
              <a:rPr lang="en-US" sz="2100" b="1" smtClean="0">
                <a:solidFill>
                  <a:srgbClr val="003366"/>
                </a:solidFill>
                <a:ea typeface="ＭＳ Ｐゴシック" pitchFamily="34" charset="-128"/>
              </a:rPr>
              <a:t>Agreed</a:t>
            </a:r>
            <a:r>
              <a:rPr lang="en-US" sz="2100" smtClean="0">
                <a:solidFill>
                  <a:srgbClr val="003366"/>
                </a:solidFill>
                <a:ea typeface="ＭＳ Ｐゴシック" pitchFamily="34" charset="-128"/>
              </a:rPr>
              <a:t> to abide by a professional code of ethical conduct</a:t>
            </a:r>
          </a:p>
          <a:p>
            <a:pPr lvl="1" eaLnBrk="1" hangingPunct="1"/>
            <a:r>
              <a:rPr lang="en-US" sz="2100" b="1" smtClean="0">
                <a:solidFill>
                  <a:srgbClr val="003366"/>
                </a:solidFill>
                <a:ea typeface="ＭＳ Ｐゴシック" pitchFamily="34" charset="-128"/>
              </a:rPr>
              <a:t>Committed</a:t>
            </a:r>
            <a:r>
              <a:rPr lang="en-US" sz="2100" smtClean="0">
                <a:solidFill>
                  <a:srgbClr val="003366"/>
                </a:solidFill>
                <a:ea typeface="ＭＳ Ｐゴシック" pitchFamily="34" charset="-128"/>
              </a:rPr>
              <a:t> to keeping knowledge current by meeting continuing education requirements.</a:t>
            </a:r>
          </a:p>
          <a:p>
            <a:pPr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0AB051D-A935-440C-9CF9-9A69774EC3D1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AFP Contacts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602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u="sng" dirty="0" smtClean="0">
                <a:solidFill>
                  <a:schemeClr val="accent4"/>
                </a:solidFill>
                <a:ea typeface="ＭＳ Ｐゴシック" pitchFamily="34" charset="-128"/>
              </a:rPr>
              <a:t>FPAcert@AFPonline.org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accent4"/>
                </a:solidFill>
                <a:ea typeface="ＭＳ Ｐゴシック" pitchFamily="34" charset="-128"/>
              </a:rPr>
              <a:t>Stacy Saul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Director of Examinations 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+1.301.961. 8612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  <a:hlinkClick r:id="rId3"/>
              </a:rPr>
              <a:t>ssaul@AFPonline.org</a:t>
            </a: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accent4"/>
                </a:solidFill>
                <a:ea typeface="ＭＳ Ｐゴシック" pitchFamily="34" charset="-128"/>
              </a:rPr>
              <a:t>Megan Ladd</a:t>
            </a:r>
          </a:p>
          <a:p>
            <a:pPr eaLnBrk="1" hangingPunct="1">
              <a:buFontTx/>
              <a:buNone/>
              <a:defRPr/>
            </a:pPr>
            <a:r>
              <a:rPr lang="en-US" sz="2000" b="0" smtClean="0">
                <a:ea typeface="ＭＳ Ｐゴシック" pitchFamily="34" charset="-128"/>
              </a:rPr>
              <a:t>Certification Specialist</a:t>
            </a: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+1.301.961.8862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  <a:hlinkClick r:id="rId4"/>
              </a:rPr>
              <a:t>mladd@AFPonline.org</a:t>
            </a: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	</a:t>
            </a: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800600" y="2133600"/>
            <a:ext cx="4044950" cy="449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accent4"/>
                </a:solidFill>
                <a:ea typeface="ＭＳ Ｐゴシック" pitchFamily="34" charset="-128"/>
              </a:rPr>
              <a:t>Donna Berzellini, CTP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Managing Director, Certification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+1.301.961.8809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  <a:hlinkClick r:id="rId5"/>
              </a:rPr>
              <a:t>dberzell@AFPonline.org</a:t>
            </a: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60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accent4"/>
                </a:solidFill>
                <a:ea typeface="ＭＳ Ｐゴシック" pitchFamily="34" charset="-128"/>
              </a:rPr>
              <a:t>Justin Barch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Director, Corporate (Group) Sales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</a:rPr>
              <a:t>+1.301.961.8833</a:t>
            </a:r>
          </a:p>
          <a:p>
            <a:pPr eaLnBrk="1" hangingPunct="1">
              <a:buFontTx/>
              <a:buNone/>
              <a:defRPr/>
            </a:pPr>
            <a:r>
              <a:rPr lang="en-US" sz="2000" b="0" dirty="0" smtClean="0">
                <a:ea typeface="ＭＳ Ｐゴシック" pitchFamily="34" charset="-128"/>
                <a:hlinkClick r:id="rId6"/>
              </a:rPr>
              <a:t>kbarch@AFPonline.org</a:t>
            </a: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000" b="0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sz="2000" b="0" dirty="0" smtClean="0">
              <a:ea typeface="ＭＳ Ｐゴシック" pitchFamily="34" charset="-128"/>
            </a:endParaRPr>
          </a:p>
        </p:txBody>
      </p:sp>
      <p:sp>
        <p:nvSpPr>
          <p:cNvPr id="61445" name="Slide Number Placeholder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C40DA6A-3ABE-4968-827C-DBF570072D1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15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About AFP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dirty="0" smtClean="0">
                <a:ea typeface="ＭＳ Ｐゴシック" pitchFamily="34" charset="-128"/>
              </a:rPr>
              <a:t>Mission: To be the global resource and advocate for the finance profession.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Network of 16,000 individual members and 150,000 registered subscribers worldwide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Not-for-profit, member-directed organization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Primary focus is on corporate finance practitioners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Knowledge of members’ job functions and issues key to fulfillment of mission</a:t>
            </a:r>
          </a:p>
          <a:p>
            <a:pPr lvl="1" eaLnBrk="1" hangingPunct="1"/>
            <a:r>
              <a:rPr lang="en-US" dirty="0" smtClean="0">
                <a:ea typeface="ＭＳ Ｐゴシック" pitchFamily="34" charset="-128"/>
              </a:rPr>
              <a:t>Annual </a:t>
            </a:r>
            <a:r>
              <a:rPr lang="en-US" dirty="0">
                <a:ea typeface="ＭＳ Ｐゴシック" pitchFamily="34" charset="-128"/>
              </a:rPr>
              <a:t>Conference for Finance and Treasury- 6,000+ attendees </a:t>
            </a:r>
          </a:p>
          <a:p>
            <a:pPr lvl="1" eaLnBrk="1" hangingPunct="1"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7A14C25-5AEC-46F8-BB11-B52B58F8868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2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5066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34" charset="-128"/>
                <a:cs typeface="Arial" charset="0"/>
              </a:rPr>
              <a:t>AFP’s Experience as a Certifying Body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45401"/>
            <a:ext cx="8229600" cy="4419600"/>
          </a:xfrm>
        </p:spPr>
        <p:txBody>
          <a:bodyPr/>
          <a:lstStyle/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Sponsor of the Certified Treasury Professional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(CTP) </a:t>
            </a:r>
            <a:r>
              <a:rPr lang="en-US" sz="2800" b="0" dirty="0" smtClean="0">
                <a:ea typeface="ＭＳ Ｐゴシック" pitchFamily="34" charset="-128"/>
              </a:rPr>
              <a:t>and Certified Cash Manager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(CCM) </a:t>
            </a:r>
            <a:r>
              <a:rPr lang="en-US" sz="2800" b="0" dirty="0" smtClean="0">
                <a:ea typeface="ＭＳ Ｐゴシック" pitchFamily="34" charset="-128"/>
              </a:rPr>
              <a:t>credentials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Earned by more than 30,000 individuals in 54 countries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since 1986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~2,500 individuals register annually to take exam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83% of Fortune 500 companies hire CTPs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1B3EBC-4DA5-4325-B003-847A0273CDA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3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43325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pitchFamily="34" charset="-128"/>
                <a:cs typeface="Arial" charset="0"/>
              </a:rPr>
              <a:t>AFP’s Experience as a Certifying Body</a:t>
            </a:r>
            <a:endParaRPr 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buClr>
                <a:schemeClr val="accent4"/>
              </a:buClr>
              <a:buFontTx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AFP has demonstrated </a:t>
            </a:r>
            <a:r>
              <a:rPr lang="en-US" sz="3200" i="1" dirty="0" smtClean="0">
                <a:ea typeface="ＭＳ Ｐゴシック" pitchFamily="34" charset="-128"/>
              </a:rPr>
              <a:t>know-how</a:t>
            </a:r>
            <a:r>
              <a:rPr lang="en-US" sz="3200" dirty="0" smtClean="0">
                <a:ea typeface="ＭＳ Ｐゴシック" pitchFamily="34" charset="-128"/>
              </a:rPr>
              <a:t> to: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develop and maintain a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psychometrically sound and legally defensible </a:t>
            </a:r>
            <a:r>
              <a:rPr lang="en-US" sz="2800" b="0" dirty="0" smtClean="0">
                <a:ea typeface="ＭＳ Ｐゴシック" pitchFamily="34" charset="-128"/>
              </a:rPr>
              <a:t>credential according to industry approved best practices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develop and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use professional standards to certify</a:t>
            </a:r>
            <a:r>
              <a:rPr lang="en-US" sz="2800" b="0" dirty="0" smtClean="0">
                <a:solidFill>
                  <a:srgbClr val="FF6600"/>
                </a:solidFill>
                <a:ea typeface="ＭＳ Ｐゴシック" pitchFamily="34" charset="-128"/>
              </a:rPr>
              <a:t> </a:t>
            </a:r>
            <a:r>
              <a:rPr lang="en-US" sz="2800" b="0" dirty="0" smtClean="0">
                <a:ea typeface="ＭＳ Ｐゴシック" pitchFamily="34" charset="-128"/>
              </a:rPr>
              <a:t>individuals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800" b="0" dirty="0" smtClean="0">
                <a:ea typeface="ＭＳ Ｐゴシック" pitchFamily="34" charset="-128"/>
              </a:rPr>
              <a:t>to facilitate and administer a certification 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created </a:t>
            </a:r>
            <a:r>
              <a:rPr lang="en-US" sz="2800" i="1" u="sng" dirty="0" smtClean="0">
                <a:solidFill>
                  <a:schemeClr val="accent4"/>
                </a:solidFill>
                <a:ea typeface="ＭＳ Ｐゴシック" pitchFamily="34" charset="-128"/>
              </a:rPr>
              <a:t>by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 and </a:t>
            </a:r>
            <a:r>
              <a:rPr lang="en-US" sz="2800" i="1" u="sng" dirty="0" smtClean="0">
                <a:solidFill>
                  <a:schemeClr val="accent4"/>
                </a:solidFill>
                <a:ea typeface="ＭＳ Ｐゴシック" pitchFamily="34" charset="-128"/>
              </a:rPr>
              <a:t>for</a:t>
            </a:r>
            <a:r>
              <a:rPr lang="en-US" sz="2800" dirty="0" smtClean="0">
                <a:solidFill>
                  <a:schemeClr val="accent4"/>
                </a:solidFill>
                <a:ea typeface="ＭＳ Ｐゴシック" pitchFamily="34" charset="-128"/>
              </a:rPr>
              <a:t> finance practitioners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C25C332-58C1-4274-A861-1B3E8EF165FA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Why the Certified </a:t>
            </a:r>
            <a:r>
              <a:rPr lang="en-US" dirty="0" smtClean="0">
                <a:solidFill>
                  <a:schemeClr val="accent4"/>
                </a:solidFill>
              </a:rPr>
              <a:t>Corporate FP&amp;A Professional</a:t>
            </a:r>
            <a:r>
              <a:rPr lang="en-US" sz="2800" baseline="30000" dirty="0" smtClean="0"/>
              <a:t>®</a:t>
            </a:r>
            <a:r>
              <a:rPr lang="en-US" dirty="0" smtClean="0"/>
              <a:t> Credential?</a:t>
            </a:r>
            <a:endParaRPr lang="en-US" dirty="0" smtClean="0">
              <a:latin typeface="Arial" charset="0"/>
              <a:ea typeface="ＭＳ Ｐゴシック" pitchFamily="34" charset="-128"/>
              <a:cs typeface="Tahoma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r>
              <a:rPr lang="en-US" sz="2400" b="0" dirty="0" smtClean="0">
                <a:ea typeface="ＭＳ Ｐゴシック" pitchFamily="34" charset="-128"/>
              </a:rPr>
              <a:t>Launched in 2013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r>
              <a:rPr lang="en-US" sz="2400" b="0" dirty="0" smtClean="0">
                <a:ea typeface="ＭＳ Ｐゴシック" pitchFamily="34" charset="-128"/>
              </a:rPr>
              <a:t>Sponsored and administered by the Association for Financial Professionals (AFP)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400" dirty="0" smtClean="0">
                <a:solidFill>
                  <a:schemeClr val="accent4"/>
                </a:solidFill>
                <a:ea typeface="ＭＳ Ｐゴシック" pitchFamily="34" charset="-128"/>
              </a:rPr>
              <a:t>Developed </a:t>
            </a:r>
            <a:r>
              <a:rPr lang="en-US" sz="2400" i="1" dirty="0" smtClean="0">
                <a:solidFill>
                  <a:schemeClr val="accent4"/>
                </a:solidFill>
                <a:ea typeface="ＭＳ Ｐゴシック" pitchFamily="34" charset="-128"/>
              </a:rPr>
              <a:t>by</a:t>
            </a:r>
            <a:r>
              <a:rPr lang="en-US" sz="2400" dirty="0" smtClean="0">
                <a:solidFill>
                  <a:schemeClr val="accent4"/>
                </a:solidFill>
                <a:ea typeface="ＭＳ Ｐゴシック" pitchFamily="34" charset="-128"/>
              </a:rPr>
              <a:t> practitioners </a:t>
            </a:r>
            <a:r>
              <a:rPr lang="en-US" sz="2400" i="1" dirty="0" smtClean="0">
                <a:solidFill>
                  <a:schemeClr val="accent4"/>
                </a:solidFill>
                <a:ea typeface="ＭＳ Ｐゴシック" pitchFamily="34" charset="-128"/>
              </a:rPr>
              <a:t>for</a:t>
            </a:r>
            <a:r>
              <a:rPr lang="en-US" sz="2400" dirty="0" smtClean="0">
                <a:solidFill>
                  <a:schemeClr val="accent4"/>
                </a:solidFill>
                <a:ea typeface="ＭＳ Ｐゴシック" pitchFamily="34" charset="-128"/>
              </a:rPr>
              <a:t> practitioners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The success of the FP&amp;A credential is a function of active practitioner involvement. 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Practicing FP&amp;As are involved at every stage of the process.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Three+ years in development.</a:t>
            </a: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r>
              <a:rPr lang="en-US" sz="2400" dirty="0" smtClean="0">
                <a:solidFill>
                  <a:schemeClr val="accent4"/>
                </a:solidFill>
                <a:ea typeface="ＭＳ Ｐゴシック" pitchFamily="34" charset="-128"/>
              </a:rPr>
              <a:t>Developed following global standards of practice</a:t>
            </a:r>
          </a:p>
          <a:p>
            <a:pPr lvl="1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AFP employs professional testing experts to assist in all aspects of the exam development process to ensure psychometric soundness and legal defensibility of the program. </a:t>
            </a:r>
          </a:p>
          <a:p>
            <a:pPr eaLnBrk="1" hangingPunct="1">
              <a:buClr>
                <a:schemeClr val="accent4"/>
              </a:buClr>
              <a:defRPr/>
            </a:pPr>
            <a:endParaRPr lang="en-US" sz="24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endParaRPr lang="en-US" sz="2400" b="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buFontTx/>
              <a:buNone/>
              <a:defRPr/>
            </a:pPr>
            <a:endParaRPr lang="en-US" sz="2400" b="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endParaRPr lang="en-US" sz="2400" b="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accent4"/>
              </a:buClr>
              <a:defRPr/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267D51B-5085-4C37-B459-6C96C04128F9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865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charset="0"/>
                <a:ea typeface="ＭＳ Ｐゴシック" pitchFamily="34" charset="-128"/>
                <a:cs typeface="Arial" charset="0"/>
              </a:rPr>
              <a:t>What is Included in the FP&amp;A Function?</a:t>
            </a: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7526338" y="6324600"/>
            <a:ext cx="1066800" cy="3651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3BA8D6A-31BB-4DF7-B1DA-7DC72CE27B6E}" type="slidenum">
              <a:rPr lang="en-US" sz="1200">
                <a:latin typeface="Arial" pitchFamily="34" charset="0"/>
                <a:ea typeface="+mn-ea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0484" name="Picture 3" descr="FP&amp;A_Functions_Flyer.png"/>
          <p:cNvPicPr>
            <a:picLocks noChangeAspect="1"/>
          </p:cNvPicPr>
          <p:nvPr/>
        </p:nvPicPr>
        <p:blipFill>
          <a:blip r:embed="rId3" cstate="print"/>
          <a:srcRect l="6918" t="18333" r="6097" b="20741"/>
          <a:stretch>
            <a:fillRect/>
          </a:stretch>
        </p:blipFill>
        <p:spPr bwMode="auto">
          <a:xfrm>
            <a:off x="844550" y="1676400"/>
            <a:ext cx="7221538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6216A0C-3FB4-461F-BCBF-07C375E570EB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6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Field of Financial Planning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accent4"/>
              </a:buClr>
              <a:defRPr/>
            </a:pPr>
            <a:r>
              <a:rPr lang="en-US" b="0" dirty="0" smtClean="0"/>
              <a:t>High value in being able to transform data into actionable knowledge </a:t>
            </a:r>
            <a:r>
              <a:rPr lang="en-US" sz="2800" i="1" dirty="0" smtClean="0">
                <a:solidFill>
                  <a:schemeClr val="accent4"/>
                </a:solidFill>
              </a:rPr>
              <a:t>(Where can the organization produce greatest ROI?)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b="0" dirty="0" smtClean="0"/>
              <a:t>Growing importance of function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b="0" dirty="0" smtClean="0"/>
              <a:t>Practitioners taking on expanded roles in FP&amp;A practice within organizations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b="0" dirty="0" smtClean="0"/>
              <a:t>No agreement on job performance competencies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b="0" dirty="0" smtClean="0"/>
              <a:t>Little consensus on proper techniques companies use to model and forecast</a:t>
            </a:r>
          </a:p>
          <a:p>
            <a:pPr eaLnBrk="1" hangingPunct="1">
              <a:buClr>
                <a:schemeClr val="accent4"/>
              </a:buClr>
              <a:defRPr/>
            </a:pPr>
            <a:endParaRPr lang="en-US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29075" y="6388100"/>
            <a:ext cx="1066800" cy="3651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51C6611-ECFF-48B8-BCD3-8DB7CF6CEF9B}" type="slidenum">
              <a:rPr lang="en-US" sz="1200">
                <a:latin typeface="Arial" pitchFamily="34" charset="0"/>
                <a:ea typeface="+mn-ea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038837-B3CB-47B9-9C67-205D4909A13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34" charset="-128"/>
                <a:cs typeface="Arial" charset="0"/>
              </a:rPr>
              <a:t>Field of Financial Planning and Analysis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0" smtClean="0">
                <a:ea typeface="ＭＳ Ｐゴシック" pitchFamily="34" charset="-128"/>
              </a:rPr>
              <a:t>“The hottest position today is financial planning and analysis.” </a:t>
            </a:r>
          </a:p>
          <a:p>
            <a:pPr algn="r" eaLnBrk="1" hangingPunct="1">
              <a:buFontTx/>
              <a:buNone/>
            </a:pPr>
            <a:r>
              <a:rPr lang="en-US" sz="2400" b="0" smtClean="0">
                <a:ea typeface="ＭＳ Ｐゴシック" pitchFamily="34" charset="-128"/>
              </a:rPr>
              <a:t>			(Korn Ferry International’s Chuck Eldridge, 2009)</a:t>
            </a:r>
          </a:p>
          <a:p>
            <a:pPr eaLnBrk="1" hangingPunct="1">
              <a:buFontTx/>
              <a:buNone/>
            </a:pPr>
            <a:endParaRPr lang="en-US" sz="2400" b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en-US" b="0" smtClean="0">
                <a:ea typeface="ＭＳ Ｐゴシック" pitchFamily="34" charset="-128"/>
              </a:rPr>
              <a:t>“64% of executive level (CFO, CEO) [survey] respondents report FP&amp;A hardest position to fill.” </a:t>
            </a:r>
          </a:p>
          <a:p>
            <a:pPr lvl="1" algn="r" eaLnBrk="1" hangingPunct="1">
              <a:buFont typeface="Arial" charset="0"/>
              <a:buNone/>
            </a:pPr>
            <a:r>
              <a:rPr lang="en-US" sz="2000" smtClean="0">
                <a:ea typeface="ＭＳ Ｐゴシック" pitchFamily="34" charset="-128"/>
              </a:rPr>
              <a:t>		(APQC/ American Productivity and Quality Center, Sept, 2012)</a:t>
            </a:r>
          </a:p>
          <a:p>
            <a:pPr eaLnBrk="1" hangingPunct="1">
              <a:buFontTx/>
              <a:buNone/>
            </a:pPr>
            <a:endParaRPr lang="en-US" b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29075" y="6388100"/>
            <a:ext cx="1066800" cy="3651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4E1E3A37-FAF1-469C-9EDD-01E1D245200C}" type="slidenum">
              <a:rPr lang="en-US" sz="1200">
                <a:latin typeface="Arial" pitchFamily="34" charset="0"/>
                <a:ea typeface="+mn-ea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F0B03CE-6915-4B4F-98E3-CDF000F862A5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8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Why the Certified </a:t>
            </a:r>
            <a:r>
              <a:rPr lang="en-US" dirty="0" smtClean="0">
                <a:solidFill>
                  <a:schemeClr val="accent4"/>
                </a:solidFill>
              </a:rPr>
              <a:t>Corporate FP&amp;A Professional</a:t>
            </a:r>
            <a:r>
              <a:rPr lang="en-US" sz="2800" baseline="30000" dirty="0" smtClean="0"/>
              <a:t>®</a:t>
            </a:r>
            <a:r>
              <a:rPr lang="en-US" dirty="0" smtClean="0"/>
              <a:t> Credential?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pPr marL="0" eaLnBrk="1" hangingPunct="1">
              <a:buClr>
                <a:schemeClr val="accent4"/>
              </a:buClr>
              <a:buFontTx/>
              <a:buNone/>
              <a:defRPr/>
            </a:pPr>
            <a:r>
              <a:rPr lang="en-US" sz="2400" b="0" dirty="0" smtClean="0"/>
              <a:t>Designed to test mastery of core </a:t>
            </a:r>
            <a:r>
              <a:rPr lang="en-US" sz="2400" dirty="0" smtClean="0">
                <a:solidFill>
                  <a:schemeClr val="accent4"/>
                </a:solidFill>
              </a:rPr>
              <a:t>knowledge, skills, and abilities </a:t>
            </a:r>
            <a:r>
              <a:rPr lang="en-US" sz="2400" b="0" dirty="0" smtClean="0"/>
              <a:t>required to execute corporate FP&amp;A functions, such as: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400" i="1" dirty="0" smtClean="0"/>
              <a:t>Provide insights </a:t>
            </a:r>
            <a:r>
              <a:rPr lang="en-US" sz="2400" b="0" i="1" dirty="0" smtClean="0"/>
              <a:t>to the organization’s financial decision making process 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Build budgets, forecasts, annual plans </a:t>
            </a:r>
            <a:r>
              <a:rPr lang="en-US" sz="2400" i="1" dirty="0" smtClean="0"/>
              <a:t>accurately and efficiently</a:t>
            </a:r>
          </a:p>
          <a:p>
            <a:pPr eaLnBrk="1" hangingPunct="1">
              <a:buClr>
                <a:schemeClr val="accent4"/>
              </a:buClr>
              <a:defRPr/>
            </a:pPr>
            <a:r>
              <a:rPr lang="en-US" sz="2400" i="1" dirty="0" smtClean="0"/>
              <a:t>Work as member of team </a:t>
            </a:r>
            <a:r>
              <a:rPr lang="en-US" sz="2400" b="0" i="1" dirty="0" smtClean="0"/>
              <a:t>of financial analysts </a:t>
            </a:r>
            <a:r>
              <a:rPr lang="en-US" sz="2400" i="1" dirty="0" smtClean="0"/>
              <a:t>or work independently</a:t>
            </a:r>
          </a:p>
          <a:p>
            <a:pPr marL="342900" lvl="1" indent="-342900" eaLnBrk="1" hangingPunct="1">
              <a:buClr>
                <a:schemeClr val="accent4"/>
              </a:buClr>
              <a:buFontTx/>
              <a:buChar char="•"/>
              <a:defRPr/>
            </a:pPr>
            <a:r>
              <a:rPr lang="en-US" sz="2400" b="1" i="1" dirty="0" smtClean="0"/>
              <a:t>Communicate effectively </a:t>
            </a:r>
            <a:r>
              <a:rPr lang="en-US" sz="2400" i="1" dirty="0" smtClean="0"/>
              <a:t>with others in a wide range of positions, internal and external to the organization</a:t>
            </a:r>
          </a:p>
          <a:p>
            <a:pPr eaLnBrk="1" hangingPunct="1">
              <a:buClr>
                <a:schemeClr val="accent4"/>
              </a:buClr>
              <a:buFontTx/>
              <a:buNone/>
              <a:defRPr/>
            </a:pPr>
            <a:endParaRPr lang="en-US" sz="2600" b="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sz="2600" b="0" dirty="0" smtClean="0"/>
          </a:p>
          <a:p>
            <a:pPr eaLnBrk="1" hangingPunct="1">
              <a:buClr>
                <a:schemeClr val="accent4"/>
              </a:buClr>
              <a:defRPr/>
            </a:pP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4029075" y="6388100"/>
            <a:ext cx="1066800" cy="36512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2C09602-D83D-4DDF-8C02-B3332364F251}" type="slidenum">
              <a:rPr lang="en-US" sz="1200">
                <a:latin typeface="Arial" pitchFamily="34" charset="0"/>
                <a:ea typeface="+mn-ea"/>
                <a:cs typeface="Arial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518920-6784-466C-90A1-17E47D6CD9D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>
                <a:defRPr/>
              </a:pPr>
              <a:t>9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A-13_PowerPoint_Template_3">
  <a:themeElements>
    <a:clrScheme name="FP&amp;A">
      <a:dk1>
        <a:srgbClr val="003E69"/>
      </a:dk1>
      <a:lt1>
        <a:srgbClr val="FFFFFF"/>
      </a:lt1>
      <a:dk2>
        <a:srgbClr val="4F545E"/>
      </a:dk2>
      <a:lt2>
        <a:srgbClr val="B3D5DF"/>
      </a:lt2>
      <a:accent1>
        <a:srgbClr val="97C6D5"/>
      </a:accent1>
      <a:accent2>
        <a:srgbClr val="E43E22"/>
      </a:accent2>
      <a:accent3>
        <a:srgbClr val="003E69"/>
      </a:accent3>
      <a:accent4>
        <a:srgbClr val="F6871F"/>
      </a:accent4>
      <a:accent5>
        <a:srgbClr val="DAEDEF"/>
      </a:accent5>
      <a:accent6>
        <a:srgbClr val="4F545E"/>
      </a:accent6>
      <a:hlink>
        <a:srgbClr val="003E69"/>
      </a:hlink>
      <a:folHlink>
        <a:srgbClr val="F6871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FP-CTP_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P-CTP_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P-CTP_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P-CTP_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P-CTP_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P-CTP_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P-CTP_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FPA-13_PowerPoint_Template_3</Template>
  <TotalTime>1395</TotalTime>
  <Words>851</Words>
  <Application>Microsoft Office PowerPoint</Application>
  <PresentationFormat>Letter Paper (8.5x11 in)</PresentationFormat>
  <Paragraphs>164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Tahoma</vt:lpstr>
      <vt:lpstr>Times New Roman</vt:lpstr>
      <vt:lpstr>FPA-13_PowerPoint_Template_3</vt:lpstr>
      <vt:lpstr>The Certified Corporate FP&amp;A Professional® Credential</vt:lpstr>
      <vt:lpstr>About AFP</vt:lpstr>
      <vt:lpstr>AFP’s Experience as a Certifying Body</vt:lpstr>
      <vt:lpstr>AFP’s Experience as a Certifying Body</vt:lpstr>
      <vt:lpstr>Why the Certified Corporate FP&amp;A Professional® Credential?</vt:lpstr>
      <vt:lpstr>What is Included in the FP&amp;A Function?</vt:lpstr>
      <vt:lpstr>Field of Financial Planning and Analysis</vt:lpstr>
      <vt:lpstr>Field of Financial Planning and Analysis</vt:lpstr>
      <vt:lpstr>Why the Certified Corporate FP&amp;A Professional® Credential?</vt:lpstr>
      <vt:lpstr>Why the Certified Corporate FP&amp;A Professional® Credential?</vt:lpstr>
      <vt:lpstr>About the FP&amp;A™ Credential</vt:lpstr>
      <vt:lpstr>About the FP&amp;A™ Credential</vt:lpstr>
      <vt:lpstr>FP&amp;A Testing Windows</vt:lpstr>
      <vt:lpstr>Why the Certified Corporate FP&amp;A Professional® Credential?</vt:lpstr>
      <vt:lpstr>AFP Contacts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dberzell</dc:creator>
  <cp:lastModifiedBy>Megan Ladd</cp:lastModifiedBy>
  <cp:revision>129</cp:revision>
  <dcterms:created xsi:type="dcterms:W3CDTF">2014-02-04T15:24:42Z</dcterms:created>
  <dcterms:modified xsi:type="dcterms:W3CDTF">2016-06-16T18:24:53Z</dcterms:modified>
</cp:coreProperties>
</file>